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5" r:id="rId6"/>
    <p:sldId id="267" r:id="rId7"/>
    <p:sldId id="273" r:id="rId8"/>
    <p:sldId id="274" r:id="rId9"/>
    <p:sldId id="268" r:id="rId10"/>
    <p:sldId id="275" r:id="rId11"/>
    <p:sldId id="270" r:id="rId12"/>
    <p:sldId id="276" r:id="rId13"/>
    <p:sldId id="271" r:id="rId14"/>
    <p:sldId id="272" r:id="rId15"/>
    <p:sldId id="277" r:id="rId16"/>
    <p:sldId id="278" r:id="rId17"/>
    <p:sldId id="280" r:id="rId18"/>
    <p:sldId id="282" r:id="rId19"/>
    <p:sldId id="261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0" d="100"/>
          <a:sy n="80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BALANCE GENERAL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827584" y="3717032"/>
            <a:ext cx="799288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Académica: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Ingeniería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L.C. María Eugenia Alcántara Hernández.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– diciembre  2015</a:t>
            </a:r>
            <a:endParaRPr lang="es-MX" sz="2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Ilustración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488832" cy="3737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755576" y="5301208"/>
            <a:ext cx="2710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Fuente: Elaboración propia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42346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Clasificación del pasivo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Mayor                                          Menor</a:t>
            </a:r>
          </a:p>
          <a:p>
            <a:pPr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Exigibilidad</a:t>
            </a:r>
          </a:p>
          <a:p>
            <a:pPr algn="ctr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                           </a:t>
            </a:r>
          </a:p>
          <a:p>
            <a:pPr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A corto plazo                    A largo pla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zo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691680" y="2564904"/>
            <a:ext cx="1800200" cy="1296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5580112" y="2564904"/>
            <a:ext cx="936104" cy="1224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H="1">
            <a:off x="1979712" y="4149080"/>
            <a:ext cx="1584176" cy="1224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5580112" y="4221088"/>
            <a:ext cx="1296144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346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Ilustración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43608" y="5373216"/>
            <a:ext cx="2710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Fuente: Elaboración propia</a:t>
            </a:r>
            <a:endParaRPr lang="es-MX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340768"/>
            <a:ext cx="7632848" cy="3957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793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Clasificación del capital contable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i="1" u="sng" dirty="0" smtClean="0">
                <a:latin typeface="Arial" pitchFamily="34" charset="0"/>
                <a:cs typeface="Arial" pitchFamily="34" charset="0"/>
              </a:rPr>
              <a:t>Capital contribuido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  Ejem.: Capital social, aumentos o disminuciones de capital</a:t>
            </a:r>
          </a:p>
          <a:p>
            <a:pPr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i="1" u="sng" dirty="0" smtClean="0">
                <a:latin typeface="Arial" pitchFamily="34" charset="0"/>
                <a:cs typeface="Arial" pitchFamily="34" charset="0"/>
              </a:rPr>
              <a:t>Capital ganado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  Ejem.: Utilidad de ejercicios anteriores, utilidad del ejercicio, reservas.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5852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Ilustración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53012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Elaboración propia</a:t>
            </a:r>
            <a:endParaRPr lang="es-MX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56792"/>
            <a:ext cx="7848872" cy="360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852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Formas de presentación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MX" b="1" i="1" dirty="0" smtClean="0">
                <a:latin typeface="Arial" pitchFamily="34" charset="0"/>
                <a:cs typeface="Arial" pitchFamily="34" charset="0"/>
              </a:rPr>
              <a:t>De cuenta: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  Activo = Pasivo + Capital</a:t>
            </a:r>
          </a:p>
          <a:p>
            <a:pPr algn="ctr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b="1" i="1" dirty="0" smtClean="0">
                <a:latin typeface="Arial" pitchFamily="34" charset="0"/>
                <a:cs typeface="Arial" pitchFamily="34" charset="0"/>
              </a:rPr>
              <a:t>De reporte: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     Activo</a:t>
            </a:r>
          </a:p>
          <a:p>
            <a:pPr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( - ) </a:t>
            </a:r>
            <a:r>
              <a:rPr lang="es-MX" u="sng" dirty="0" smtClean="0">
                <a:latin typeface="Arial" pitchFamily="34" charset="0"/>
                <a:cs typeface="Arial" pitchFamily="34" charset="0"/>
              </a:rPr>
              <a:t>Pasivo</a:t>
            </a:r>
          </a:p>
          <a:p>
            <a:pPr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             ( = ) Capital contable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5852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Presentación en forma de cuenta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68760"/>
            <a:ext cx="7200800" cy="389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971600" y="53012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Elaboración propia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5852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sz="3800" b="1" dirty="0" smtClean="0">
                <a:latin typeface="Arial" pitchFamily="34" charset="0"/>
                <a:cs typeface="Arial" pitchFamily="34" charset="0"/>
              </a:rPr>
              <a:t>Presentación en forma de reporte</a:t>
            </a:r>
            <a:endParaRPr lang="es-MX" sz="3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004048" y="53012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Elaboración propia</a:t>
            </a:r>
            <a:endParaRPr lang="es-MX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268760"/>
            <a:ext cx="3456384" cy="444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852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345235"/>
          </a:xfrm>
        </p:spPr>
        <p:txBody>
          <a:bodyPr>
            <a:normAutofit/>
          </a:bodyPr>
          <a:lstStyle/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    </a:t>
            </a:r>
            <a:r>
              <a:rPr lang="es-ES" dirty="0" smtClean="0"/>
              <a:t>I.M.C.P. (2015). </a:t>
            </a:r>
            <a:r>
              <a:rPr lang="es-ES" i="1" dirty="0" smtClean="0"/>
              <a:t>Normas de Información Financiera.</a:t>
            </a:r>
            <a:r>
              <a:rPr lang="es-ES" dirty="0" smtClean="0"/>
              <a:t> México: I.M.C.P.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 </a:t>
            </a:r>
            <a:r>
              <a:rPr lang="es-MX" dirty="0" smtClean="0">
                <a:ea typeface="Calibri"/>
                <a:cs typeface="Times New Roman"/>
              </a:rPr>
              <a:t> </a:t>
            </a:r>
            <a:r>
              <a:rPr lang="es-ES" dirty="0" smtClean="0"/>
              <a:t> </a:t>
            </a:r>
            <a:endParaRPr lang="es-MX" dirty="0" smtClean="0"/>
          </a:p>
          <a:p>
            <a:pPr marL="457200" indent="-457200">
              <a:lnSpc>
                <a:spcPct val="115000"/>
              </a:lnSpc>
              <a:spcAft>
                <a:spcPts val="1000"/>
              </a:spcAft>
            </a:pPr>
            <a:endParaRPr lang="es-MX" dirty="0" smtClean="0"/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None/>
            </a:pPr>
            <a:endParaRPr lang="es-MX" dirty="0" smtClean="0">
              <a:ea typeface="Calibri"/>
              <a:cs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Balance general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El presente material muestra la estructura del balance general como lo establece la N.I.F. B-6.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This material shows the structure of the balance sheet as required by the NIF B-6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Parts</a:t>
            </a:r>
            <a:r>
              <a:rPr lang="en-US" dirty="0">
                <a:latin typeface="Arial" pitchFamily="34" charset="0"/>
                <a:cs typeface="Arial" pitchFamily="34" charset="0"/>
              </a:rPr>
              <a:t>, elements, classification,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accounts,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class, </a:t>
            </a:r>
            <a:r>
              <a:rPr lang="en-US" dirty="0">
                <a:latin typeface="Arial" pitchFamily="34" charset="0"/>
                <a:cs typeface="Arial" pitchFamily="34" charset="0"/>
              </a:rPr>
              <a:t>levels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items.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Partes del balance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Encabezado del balance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Cuerpo del balance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Elementos del balance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Clasificación del activo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Clasificación del pasivo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Clasificación del capital contable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Calce del balance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Formas de presentación del balance</a:t>
            </a:r>
          </a:p>
          <a:p>
            <a:endParaRPr lang="es-MX" dirty="0" smtClean="0"/>
          </a:p>
        </p:txBody>
      </p:sp>
    </p:spTree>
    <p:extLst>
      <p:ext uri="{BB962C8B-B14F-4D97-AF65-F5344CB8AC3E}">
        <p14:creationId xmlns=""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Partes del balance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683" y="1268761"/>
            <a:ext cx="6746685" cy="4074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043608" y="5373216"/>
            <a:ext cx="2710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Fuente: Elaboración propia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14635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 Encabezado del balance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840760" cy="377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043608" y="5445224"/>
            <a:ext cx="2710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Fuente: Elaboración propia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0718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Cuerpo del balance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43608" y="5445224"/>
            <a:ext cx="2710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Fuente: Elaboración propia</a:t>
            </a:r>
            <a:endParaRPr lang="es-MX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775" y="1485900"/>
            <a:ext cx="74104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718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Elementos del balance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i="1" dirty="0" smtClean="0">
                <a:latin typeface="Arial" pitchFamily="34" charset="0"/>
                <a:cs typeface="Arial" pitchFamily="34" charset="0"/>
              </a:rPr>
              <a:t>Activos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 =  Bienes y derechos</a:t>
            </a:r>
          </a:p>
          <a:p>
            <a:pPr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i="1" dirty="0" smtClean="0">
                <a:latin typeface="Arial" pitchFamily="34" charset="0"/>
                <a:cs typeface="Arial" pitchFamily="34" charset="0"/>
              </a:rPr>
              <a:t>Pasivos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=  Deudas y obligaciones</a:t>
            </a:r>
          </a:p>
          <a:p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i="1" dirty="0" smtClean="0">
                <a:latin typeface="Arial" pitchFamily="34" charset="0"/>
                <a:cs typeface="Arial" pitchFamily="34" charset="0"/>
              </a:rPr>
              <a:t>Capital contable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= Patrimonio de socios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8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Ilustración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38299"/>
            <a:ext cx="6336704" cy="371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403648" y="5373216"/>
            <a:ext cx="2710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Fuente: Elaboración propia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51570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Clasificación del activo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i="1" dirty="0" smtClean="0">
                <a:latin typeface="Arial" pitchFamily="34" charset="0"/>
                <a:cs typeface="Arial" pitchFamily="34" charset="0"/>
              </a:rPr>
              <a:t>Mayor                                            Menor</a:t>
            </a:r>
          </a:p>
          <a:p>
            <a:pPr>
              <a:buNone/>
            </a:pPr>
            <a:endParaRPr lang="es-MX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i="1" dirty="0" smtClean="0">
                <a:latin typeface="Arial" pitchFamily="34" charset="0"/>
                <a:cs typeface="Arial" pitchFamily="34" charset="0"/>
              </a:rPr>
              <a:t>Disponibilidad</a:t>
            </a:r>
          </a:p>
          <a:p>
            <a:pPr algn="ctr">
              <a:buNone/>
            </a:pPr>
            <a:r>
              <a:rPr lang="es-MX" i="1" dirty="0" smtClean="0">
                <a:latin typeface="Arial" pitchFamily="34" charset="0"/>
                <a:cs typeface="Arial" pitchFamily="34" charset="0"/>
              </a:rPr>
              <a:t>                             </a:t>
            </a:r>
          </a:p>
          <a:p>
            <a:pPr>
              <a:buNone/>
            </a:pPr>
            <a:r>
              <a:rPr lang="es-MX" i="1" dirty="0" smtClean="0">
                <a:latin typeface="Arial" pitchFamily="34" charset="0"/>
                <a:cs typeface="Arial" pitchFamily="34" charset="0"/>
              </a:rPr>
              <a:t>     Circulante                             No circulante</a:t>
            </a:r>
          </a:p>
          <a:p>
            <a:pPr algn="just">
              <a:buNone/>
            </a:pPr>
            <a:r>
              <a:rPr lang="es-MX" i="1" dirty="0" smtClean="0">
                <a:latin typeface="Arial" pitchFamily="34" charset="0"/>
                <a:cs typeface="Arial" pitchFamily="34" charset="0"/>
              </a:rPr>
              <a:t>     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835696" y="2708920"/>
            <a:ext cx="144016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5940152" y="2636912"/>
            <a:ext cx="720080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2051720" y="3861048"/>
            <a:ext cx="1152128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5868144" y="3789040"/>
            <a:ext cx="122413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1570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288</Words>
  <Application>Microsoft Office PowerPoint</Application>
  <PresentationFormat>Presentación en pantalla 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18</vt:i4>
      </vt:variant>
    </vt:vector>
  </HeadingPairs>
  <TitlesOfParts>
    <vt:vector size="20" baseType="lpstr">
      <vt:lpstr>Tema de Office</vt:lpstr>
      <vt:lpstr>1_Tema de Office</vt:lpstr>
      <vt:lpstr>BALANCE GENERAL</vt:lpstr>
      <vt:lpstr>Balance general</vt:lpstr>
      <vt:lpstr>Contenido</vt:lpstr>
      <vt:lpstr>Partes del balance</vt:lpstr>
      <vt:lpstr> Encabezado del balance</vt:lpstr>
      <vt:lpstr>Cuerpo del balance</vt:lpstr>
      <vt:lpstr>Elementos del balance</vt:lpstr>
      <vt:lpstr>Ilustración </vt:lpstr>
      <vt:lpstr>Clasificación del activo</vt:lpstr>
      <vt:lpstr>Ilustración</vt:lpstr>
      <vt:lpstr>Clasificación del pasivo</vt:lpstr>
      <vt:lpstr>Ilustración</vt:lpstr>
      <vt:lpstr>Clasificación del capital contable</vt:lpstr>
      <vt:lpstr>Ilustración</vt:lpstr>
      <vt:lpstr>Formas de presentación</vt:lpstr>
      <vt:lpstr>Presentación en forma de cuenta</vt:lpstr>
      <vt:lpstr>Presentación en forma de reporte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34</cp:revision>
  <dcterms:created xsi:type="dcterms:W3CDTF">2012-12-04T21:22:09Z</dcterms:created>
  <dcterms:modified xsi:type="dcterms:W3CDTF">2015-10-27T19:27:29Z</dcterms:modified>
</cp:coreProperties>
</file>